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63" r:id="rId4"/>
    <p:sldId id="264" r:id="rId5"/>
    <p:sldId id="258" r:id="rId6"/>
    <p:sldId id="259" r:id="rId7"/>
    <p:sldId id="260" r:id="rId8"/>
    <p:sldId id="265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8474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headline: Fall data is fully loaded and the faculty flow works end to end on test data. Then walk the screens, then the asks.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first thing an instructor sees after opening Panther Tracks from D2L.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Scores save </a:t>
            </a:r>
            <a:r>
              <a:rPr lang="en-US"/>
              <a:t>on your </a:t>
            </a:r>
            <a:r>
              <a:rPr lang="en-US" dirty="0"/>
              <a:t>own. Instructors can switch views any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Reflection questions after submitting now save, and stay private to the instructor.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330920"/>
            <a:ext cx="10566400" cy="613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800" dirty="0">
                <a:solidFill>
                  <a:srgbClr val="0C23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249041"/>
            <a:ext cx="10566400" cy="3796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0C23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330920"/>
            <a:ext cx="10566400" cy="613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2800" dirty="0">
                <a:solidFill>
                  <a:srgbClr val="0C23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249041"/>
            <a:ext cx="10566400" cy="3796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0C23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liz.medendorp@pueblocc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355949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AEBBD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PUEBLO COMMUNITY COLLEGE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772470"/>
            <a:ext cx="1088339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6300"/>
              </a:lnSpc>
              <a:buNone/>
            </a:pPr>
            <a:r>
              <a:rPr lang="en-US" sz="5400" b="1" i="0" kern="0" spc="-100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Assessment of Student Learning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12800" y="3775770"/>
            <a:ext cx="8502650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AEBBD0"/>
                </a:solidFill>
                <a:latin typeface="Archivo" pitchFamily="34" charset="0"/>
                <a:ea typeface="Archivo" pitchFamily="34" charset="-122"/>
              </a:rPr>
              <a:t>What It Is, Why It Matters, and How We Do 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7B1200-2B58-6FC2-8335-95C5C96BA3F2}"/>
              </a:ext>
            </a:extLst>
          </p:cNvPr>
          <p:cNvSpPr txBox="1"/>
          <p:nvPr/>
        </p:nvSpPr>
        <p:spPr>
          <a:xfrm>
            <a:off x="457200" y="428299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800000"/>
                </a:solidFill>
              </a:defRPr>
            </a:pPr>
            <a:r>
              <a:rPr dirty="0"/>
              <a:t>What is Assessment?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09D2EF-7DC0-CDB4-F686-13E4A6480783}"/>
              </a:ext>
            </a:extLst>
          </p:cNvPr>
          <p:cNvSpPr txBox="1"/>
          <p:nvPr/>
        </p:nvSpPr>
        <p:spPr>
          <a:xfrm>
            <a:off x="1610056" y="1068379"/>
            <a:ext cx="84053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i="1">
                <a:solidFill>
                  <a:srgbClr val="333333"/>
                </a:solidFill>
              </a:defRPr>
            </a:pPr>
            <a:r>
              <a:rPr dirty="0"/>
              <a:t>"Are our students learning the essential skills and knowledge that we value as educators, and how can we help them learn even better?"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61E450-D5F6-9757-7147-249132D0F151}"/>
              </a:ext>
            </a:extLst>
          </p:cNvPr>
          <p:cNvSpPr/>
          <p:nvPr/>
        </p:nvSpPr>
        <p:spPr>
          <a:xfrm>
            <a:off x="1610056" y="1919161"/>
            <a:ext cx="2560320" cy="1774116"/>
          </a:xfrm>
          <a:prstGeom prst="rect">
            <a:avLst/>
          </a:prstGeom>
          <a:solidFill>
            <a:srgbClr val="FFFFFF"/>
          </a:solidFill>
          <a:ln w="25400">
            <a:solidFill>
              <a:srgbClr val="2980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0" rIns="137160" bIns="0" rtlCol="0" anchor="ctr"/>
          <a:lstStyle/>
          <a:p>
            <a:pPr algn="ctr">
              <a:defRPr sz="1800" b="1">
                <a:solidFill>
                  <a:srgbClr val="800000"/>
                </a:solidFill>
              </a:defRPr>
            </a:pPr>
            <a:r>
              <a:rPr dirty="0"/>
              <a:t>Student-Centered</a:t>
            </a:r>
          </a:p>
          <a:p>
            <a:pPr algn="ctr">
              <a:spcBef>
                <a:spcPts val="1000"/>
              </a:spcBef>
              <a:defRPr sz="1400">
                <a:solidFill>
                  <a:srgbClr val="333333"/>
                </a:solidFill>
              </a:defRPr>
            </a:pPr>
            <a:r>
              <a:rPr dirty="0"/>
              <a:t>Focuses entirely on student learning and achievement (not teacher evaluation or performance).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F00F87-ADDA-B80C-9FD3-FB02D33BCA81}"/>
              </a:ext>
            </a:extLst>
          </p:cNvPr>
          <p:cNvSpPr/>
          <p:nvPr/>
        </p:nvSpPr>
        <p:spPr>
          <a:xfrm>
            <a:off x="4532556" y="1919161"/>
            <a:ext cx="2560320" cy="1774116"/>
          </a:xfrm>
          <a:prstGeom prst="rect">
            <a:avLst/>
          </a:prstGeom>
          <a:solidFill>
            <a:srgbClr val="FFFFFF"/>
          </a:solidFill>
          <a:ln w="25400">
            <a:solidFill>
              <a:srgbClr val="2980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0" rIns="137160" bIns="0" rtlCol="0" anchor="ctr"/>
          <a:lstStyle/>
          <a:p>
            <a:pPr algn="ctr">
              <a:defRPr sz="1800" b="1">
                <a:solidFill>
                  <a:srgbClr val="800000"/>
                </a:solidFill>
              </a:defRPr>
            </a:pPr>
            <a:r>
              <a:rPr dirty="0"/>
              <a:t>Faculty-Driven</a:t>
            </a:r>
          </a:p>
          <a:p>
            <a:pPr algn="ctr">
              <a:spcBef>
                <a:spcPts val="1000"/>
              </a:spcBef>
              <a:defRPr sz="1400">
                <a:solidFill>
                  <a:srgbClr val="333333"/>
                </a:solidFill>
              </a:defRPr>
            </a:pPr>
            <a:r>
              <a:rPr dirty="0"/>
              <a:t>Guided by what subject-matter experts value and want students to achieve.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8782DF-A68A-97AE-716A-BC2B3EAF894B}"/>
              </a:ext>
            </a:extLst>
          </p:cNvPr>
          <p:cNvSpPr/>
          <p:nvPr/>
        </p:nvSpPr>
        <p:spPr>
          <a:xfrm>
            <a:off x="7455056" y="1919161"/>
            <a:ext cx="2560320" cy="1774116"/>
          </a:xfrm>
          <a:prstGeom prst="rect">
            <a:avLst/>
          </a:prstGeom>
          <a:solidFill>
            <a:srgbClr val="FFFFFF"/>
          </a:solidFill>
          <a:ln w="25400">
            <a:solidFill>
              <a:srgbClr val="2980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0" rIns="137160" bIns="0" rtlCol="0" anchor="ctr"/>
          <a:lstStyle/>
          <a:p>
            <a:pPr algn="ctr">
              <a:defRPr sz="1800" b="1">
                <a:solidFill>
                  <a:srgbClr val="800000"/>
                </a:solidFill>
              </a:defRPr>
            </a:pPr>
            <a:r>
              <a:rPr dirty="0"/>
              <a:t>Improvement-Oriented</a:t>
            </a:r>
          </a:p>
          <a:p>
            <a:pPr algn="ctr">
              <a:spcBef>
                <a:spcPts val="1000"/>
              </a:spcBef>
              <a:defRPr sz="1400">
                <a:solidFill>
                  <a:srgbClr val="333333"/>
                </a:solidFill>
              </a:defRPr>
            </a:pPr>
            <a:r>
              <a:rPr dirty="0"/>
              <a:t>Focused on finding practical ways to strengthen teaching, assignments, and curriculum.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97E970A-7EA6-4AF7-CBFF-75CA70E31526}"/>
              </a:ext>
            </a:extLst>
          </p:cNvPr>
          <p:cNvSpPr txBox="1">
            <a:spLocks/>
          </p:cNvSpPr>
          <p:nvPr/>
        </p:nvSpPr>
        <p:spPr>
          <a:xfrm>
            <a:off x="467380" y="3979069"/>
            <a:ext cx="10939053" cy="225028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b="1" dirty="0">
                <a:ln w="15875"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THE GOOD NEWS:</a:t>
            </a:r>
            <a:endParaRPr lang="en-US" b="1" dirty="0">
              <a:ln>
                <a:solidFill>
                  <a:schemeClr val="bg1"/>
                </a:solidFill>
              </a:ln>
              <a:latin typeface="Arial Rounded MT Bold" panose="020F0704030504030204" pitchFamily="34" charset="0"/>
            </a:endParaRP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Font typeface="Arial" pitchFamily="34" charset="0"/>
              <a:buNone/>
            </a:pPr>
            <a:r>
              <a:rPr lang="en-US" b="1" dirty="0">
                <a:latin typeface="Arial Rounded MT Bold" panose="020F0704030504030204" pitchFamily="34" charset="0"/>
              </a:rPr>
              <a:t>This is something we already do all the time!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en-US" b="1" dirty="0">
                <a:ln w="15875"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EVEN BETTER: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Font typeface="Arial" pitchFamily="34" charset="0"/>
              <a:buNone/>
            </a:pPr>
            <a:r>
              <a:rPr lang="en-US" b="1" dirty="0">
                <a:latin typeface="Arial Rounded MT Bold" panose="020F0704030504030204" pitchFamily="34" charset="0"/>
              </a:rPr>
              <a:t>shared methods </a:t>
            </a:r>
            <a:r>
              <a:rPr lang="en-US" b="1" dirty="0">
                <a:latin typeface="Arial Rounded MT Bold" panose="020F0704030504030204" pitchFamily="34" charset="0"/>
                <a:sym typeface="Wingdings" panose="05000000000000000000" pitchFamily="2" charset="2"/>
              </a:rPr>
              <a:t>= more consistency + less busywork + broader view of student learning</a:t>
            </a:r>
          </a:p>
        </p:txBody>
      </p:sp>
    </p:spTree>
    <p:extLst>
      <p:ext uri="{BB962C8B-B14F-4D97-AF65-F5344CB8AC3E}">
        <p14:creationId xmlns:p14="http://schemas.microsoft.com/office/powerpoint/2010/main" val="290984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7665D13-F8D8-EFFA-8DB4-347BFDE152E1}"/>
              </a:ext>
            </a:extLst>
          </p:cNvPr>
          <p:cNvSpPr txBox="1"/>
          <p:nvPr/>
        </p:nvSpPr>
        <p:spPr>
          <a:xfrm>
            <a:off x="457199" y="274320"/>
            <a:ext cx="11023301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800000"/>
                </a:solidFill>
              </a:defRPr>
            </a:pPr>
            <a:r>
              <a:t>Expectations &amp; Timeline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79DC6-6E96-6CF9-A6A1-B0DABA285C55}"/>
              </a:ext>
            </a:extLst>
          </p:cNvPr>
          <p:cNvSpPr/>
          <p:nvPr/>
        </p:nvSpPr>
        <p:spPr>
          <a:xfrm>
            <a:off x="731520" y="1097280"/>
            <a:ext cx="10288414" cy="1188720"/>
          </a:xfrm>
          <a:prstGeom prst="rect">
            <a:avLst/>
          </a:prstGeom>
          <a:solidFill>
            <a:srgbClr val="FFFAF0"/>
          </a:solidFill>
          <a:ln w="381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defRPr sz="2000" b="1">
                <a:solidFill>
                  <a:srgbClr val="800000"/>
                </a:solidFill>
              </a:defRPr>
            </a:pPr>
            <a:r>
              <a:rPr dirty="0">
                <a:solidFill>
                  <a:schemeClr val="tx1"/>
                </a:solidFill>
              </a:rPr>
              <a:t>The Core Expectation:</a:t>
            </a:r>
          </a:p>
          <a:p>
            <a:pPr algn="ctr">
              <a:spcBef>
                <a:spcPts val="800"/>
              </a:spcBef>
              <a:defRPr sz="1600"/>
            </a:pPr>
            <a:r>
              <a:rPr dirty="0">
                <a:solidFill>
                  <a:schemeClr val="tx1"/>
                </a:solidFill>
              </a:rPr>
              <a:t>Who: All instructors</a:t>
            </a:r>
            <a:r>
              <a:rPr lang="en-US" dirty="0">
                <a:solidFill>
                  <a:schemeClr val="tx1"/>
                </a:solidFill>
              </a:rPr>
              <a:t> (anyone with a teaching assignment)</a:t>
            </a:r>
            <a:r>
              <a:rPr dirty="0">
                <a:solidFill>
                  <a:schemeClr val="tx1"/>
                </a:solidFill>
              </a:rPr>
              <a:t>  |  When: Each semester you teach (including summer)  Minimum: Assess at least one class per semester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C43952-B5D1-8D24-9DCD-D120AC4C0CCF}"/>
              </a:ext>
            </a:extLst>
          </p:cNvPr>
          <p:cNvSpPr txBox="1"/>
          <p:nvPr/>
        </p:nvSpPr>
        <p:spPr>
          <a:xfrm>
            <a:off x="731520" y="2560320"/>
            <a:ext cx="1028841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333333"/>
                </a:solidFill>
              </a:defRPr>
            </a:pPr>
            <a:r>
              <a:t>3 Simple Steps: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CBA1B2-862B-2CC0-16F0-64F2D1384D84}"/>
              </a:ext>
            </a:extLst>
          </p:cNvPr>
          <p:cNvSpPr txBox="1"/>
          <p:nvPr/>
        </p:nvSpPr>
        <p:spPr>
          <a:xfrm>
            <a:off x="1097279" y="3200400"/>
            <a:ext cx="9308565" cy="63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2980B9"/>
                </a:solidFill>
              </a:defRPr>
            </a:pPr>
            <a:r>
              <a:rPr dirty="0"/>
              <a:t>1. Select an Activity</a:t>
            </a:r>
          </a:p>
          <a:p>
            <a:pPr>
              <a:spcBef>
                <a:spcPts val="300"/>
              </a:spcBef>
              <a:defRPr sz="1500">
                <a:solidFill>
                  <a:srgbClr val="333333"/>
                </a:solidFill>
              </a:defRPr>
            </a:pPr>
            <a:r>
              <a:rPr dirty="0"/>
              <a:t>Pick an existing assignment (no need to invent a new one!)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177330-F42B-EB5B-BF2B-08BCF038DF31}"/>
              </a:ext>
            </a:extLst>
          </p:cNvPr>
          <p:cNvSpPr txBox="1"/>
          <p:nvPr/>
        </p:nvSpPr>
        <p:spPr>
          <a:xfrm>
            <a:off x="1097279" y="4206240"/>
            <a:ext cx="9308565" cy="63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2980B9"/>
                </a:solidFill>
              </a:defRPr>
            </a:pPr>
            <a:r>
              <a:t>2. Apply a Rubric</a:t>
            </a:r>
          </a:p>
          <a:p>
            <a:pPr>
              <a:spcBef>
                <a:spcPts val="300"/>
              </a:spcBef>
              <a:defRPr sz="1500">
                <a:solidFill>
                  <a:srgbClr val="333333"/>
                </a:solidFill>
              </a:defRPr>
            </a:pPr>
            <a:r>
              <a:t>Use an institutional rubric (4-point scale: Beginning to Exemplary) or department rubric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8B5F43-9AB1-8E1C-B610-792665C91B97}"/>
              </a:ext>
            </a:extLst>
          </p:cNvPr>
          <p:cNvSpPr txBox="1"/>
          <p:nvPr/>
        </p:nvSpPr>
        <p:spPr>
          <a:xfrm>
            <a:off x="1097279" y="5212080"/>
            <a:ext cx="9308565" cy="63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2980B9"/>
                </a:solidFill>
              </a:defRPr>
            </a:pPr>
            <a:r>
              <a:t>3. Enter Scores</a:t>
            </a:r>
          </a:p>
          <a:p>
            <a:pPr>
              <a:spcBef>
                <a:spcPts val="300"/>
              </a:spcBef>
              <a:defRPr sz="1500">
                <a:solidFill>
                  <a:srgbClr val="333333"/>
                </a:solidFill>
              </a:defRPr>
            </a:pPr>
            <a:r>
              <a:t>Input rubric scores into Panther Tracks before the end-of-term grading deadline</a:t>
            </a:r>
          </a:p>
        </p:txBody>
      </p:sp>
    </p:spTree>
    <p:extLst>
      <p:ext uri="{BB962C8B-B14F-4D97-AF65-F5344CB8AC3E}">
        <p14:creationId xmlns:p14="http://schemas.microsoft.com/office/powerpoint/2010/main" val="27535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F8167-3C9A-2C7B-28F5-5DC94F49D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23544"/>
            <a:ext cx="10566400" cy="613321"/>
          </a:xfrm>
        </p:spPr>
        <p:txBody>
          <a:bodyPr/>
          <a:lstStyle/>
          <a:p>
            <a:r>
              <a:rPr lang="en-US" dirty="0"/>
              <a:t>THE OLD WAY FOR DOC PARTNERS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CDF81-FB60-6A1F-ED37-2AFB620B02AB}"/>
              </a:ext>
            </a:extLst>
          </p:cNvPr>
          <p:cNvSpPr>
            <a:spLocks noGrp="1"/>
          </p:cNvSpPr>
          <p:nvPr>
            <p:ph type="body" idx="101"/>
          </p:nvPr>
        </p:nvSpPr>
        <p:spPr>
          <a:xfrm>
            <a:off x="812800" y="4355184"/>
            <a:ext cx="10566400" cy="169001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Shared Google spreadsheet will be retired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Avoid messy/inconsistent data entry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Minimize need to clarify/correct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For the time being: feel free to still use it to track your students’ scores!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4C7EB0-016F-034B-89D0-F8620B907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40" y="1378267"/>
            <a:ext cx="11104920" cy="291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08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041059"/>
            <a:ext cx="274701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2B5C9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FOR FACULTY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432180"/>
            <a:ext cx="2747010" cy="843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i="0" dirty="0">
                <a:solidFill>
                  <a:srgbClr val="0C23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Classes is your to-do list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12800" y="3427741"/>
            <a:ext cx="2747010" cy="168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500" dirty="0">
                <a:solidFill>
                  <a:srgbClr val="2E364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Every class you teach, grouped by department, with one button to start or pick up scoring. The left side says how many assessments each department still needs.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835400" y="1207225"/>
            <a:ext cx="7543800" cy="4711700"/>
          </a:xfrm>
          <a:prstGeom prst="roundRect">
            <a:avLst>
              <a:gd name="adj" fmla="val 161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My Classes landing page"/>
          <p:cNvPicPr>
            <a:picLocks noChangeAspect="1"/>
          </p:cNvPicPr>
          <p:nvPr/>
        </p:nvPicPr>
        <p:blipFill>
          <a:blip r:embed="rId3"/>
          <a:srcRect l="-84" r="-84"/>
          <a:stretch/>
        </p:blipFill>
        <p:spPr>
          <a:xfrm>
            <a:off x="3841750" y="1213575"/>
            <a:ext cx="7531100" cy="4699000"/>
          </a:xfrm>
          <a:prstGeom prst="roundRect">
            <a:avLst>
              <a:gd name="adj" fmla="val 1486"/>
            </a:avLst>
          </a:prstGeom>
        </p:spPr>
      </p:pic>
      <p:sp>
        <p:nvSpPr>
          <p:cNvPr id="7" name="Shape 4"/>
          <p:cNvSpPr/>
          <p:nvPr/>
        </p:nvSpPr>
        <p:spPr>
          <a:xfrm>
            <a:off x="3838575" y="1210400"/>
            <a:ext cx="7537450" cy="4705350"/>
          </a:xfrm>
          <a:prstGeom prst="roundRect">
            <a:avLst>
              <a:gd name="adj" fmla="val 1552"/>
            </a:avLst>
          </a:prstGeom>
          <a:noFill/>
          <a:ln w="635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Panther Tracks · Pueblo Community College · All screens use made-up names and data</a:t>
            </a:r>
            <a:endParaRPr lang="en-US" sz="1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D43BD6-8879-1297-7D49-AC5BA1DF571C}"/>
              </a:ext>
            </a:extLst>
          </p:cNvPr>
          <p:cNvSpPr txBox="1">
            <a:spLocks/>
          </p:cNvSpPr>
          <p:nvPr/>
        </p:nvSpPr>
        <p:spPr>
          <a:xfrm>
            <a:off x="812800" y="529884"/>
            <a:ext cx="10291975" cy="613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ct val="0"/>
              </a:spcBef>
              <a:buNone/>
              <a:defRPr lang="en-US" sz="2800" kern="1200" dirty="0">
                <a:solidFill>
                  <a:srgbClr val="0C23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r>
              <a:rPr lang="en-US" dirty="0"/>
              <a:t>THE NEW WAY FOR EVERYONE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2B5C9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SCORING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229320"/>
            <a:ext cx="10883392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i="0" dirty="0">
                <a:solidFill>
                  <a:srgbClr val="0C23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Score one student at a time, or the whole class at once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2800" y="1841401"/>
            <a:ext cx="51816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One student at a time, with the full rubric descriptions on screen"/>
          <p:cNvPicPr>
            <a:picLocks noChangeAspect="1"/>
          </p:cNvPicPr>
          <p:nvPr/>
        </p:nvPicPr>
        <p:blipFill>
          <a:blip r:embed="rId3"/>
          <a:srcRect l="-74" r="-74"/>
          <a:stretch/>
        </p:blipFill>
        <p:spPr>
          <a:xfrm>
            <a:off x="819150" y="1847751"/>
            <a:ext cx="5168900" cy="3225800"/>
          </a:xfrm>
          <a:prstGeom prst="roundRect">
            <a:avLst>
              <a:gd name="adj" fmla="val 2165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815975" y="1844576"/>
            <a:ext cx="5175250" cy="3232150"/>
          </a:xfrm>
          <a:prstGeom prst="roundRect">
            <a:avLst>
              <a:gd name="adj" fmla="val 2259"/>
            </a:avLst>
          </a:prstGeom>
          <a:noFill/>
          <a:ln w="635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12800" y="5181501"/>
            <a:ext cx="533704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64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One student at a time, with the full rubric descriptions on screen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97600" y="1841401"/>
            <a:ext cx="51816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The whole class in one grid, with keyboard shortcuts"/>
          <p:cNvPicPr>
            <a:picLocks noChangeAspect="1"/>
          </p:cNvPicPr>
          <p:nvPr/>
        </p:nvPicPr>
        <p:blipFill>
          <a:blip r:embed="rId4"/>
          <a:srcRect l="-74" r="-74"/>
          <a:stretch/>
        </p:blipFill>
        <p:spPr>
          <a:xfrm>
            <a:off x="6203950" y="1847751"/>
            <a:ext cx="5168900" cy="3225800"/>
          </a:xfrm>
          <a:prstGeom prst="roundRect">
            <a:avLst>
              <a:gd name="adj" fmla="val 2165"/>
            </a:avLst>
          </a:prstGeom>
        </p:spPr>
      </p:pic>
      <p:sp>
        <p:nvSpPr>
          <p:cNvPr id="10" name="Shape 6"/>
          <p:cNvSpPr/>
          <p:nvPr/>
        </p:nvSpPr>
        <p:spPr>
          <a:xfrm>
            <a:off x="6200775" y="1844576"/>
            <a:ext cx="5175250" cy="3232150"/>
          </a:xfrm>
          <a:prstGeom prst="roundRect">
            <a:avLst>
              <a:gd name="adj" fmla="val 2259"/>
            </a:avLst>
          </a:prstGeom>
          <a:noFill/>
          <a:ln w="635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197600" y="5181501"/>
            <a:ext cx="533704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64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whole class in one grid, with keyboard shortcuts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Panther Tracks · Pueblo Community College · All screens use made-up names and data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2B5C9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SUBMIT AND RESULTS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229320"/>
            <a:ext cx="10883392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b="1" i="0" dirty="0">
                <a:solidFill>
                  <a:srgbClr val="0C23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Submitting is one click, and results come straight back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2800" y="1841401"/>
            <a:ext cx="51816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After submitting: confirmation and where they stand against the department minimum"/>
          <p:cNvPicPr>
            <a:picLocks noChangeAspect="1"/>
          </p:cNvPicPr>
          <p:nvPr/>
        </p:nvPicPr>
        <p:blipFill>
          <a:blip r:embed="rId3"/>
          <a:srcRect l="-74" r="-74"/>
          <a:stretch/>
        </p:blipFill>
        <p:spPr>
          <a:xfrm>
            <a:off x="819150" y="1847751"/>
            <a:ext cx="5168900" cy="3225800"/>
          </a:xfrm>
          <a:prstGeom prst="roundRect">
            <a:avLst>
              <a:gd name="adj" fmla="val 2165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815975" y="1844576"/>
            <a:ext cx="5175250" cy="3232150"/>
          </a:xfrm>
          <a:prstGeom prst="roundRect">
            <a:avLst>
              <a:gd name="adj" fmla="val 2259"/>
            </a:avLst>
          </a:prstGeom>
          <a:noFill/>
          <a:ln w="635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12800" y="5181501"/>
            <a:ext cx="533704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64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After submitting: confirmation and where you stand against the department minimum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97600" y="1841401"/>
            <a:ext cx="5181600" cy="32385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My Results: how their students did, by outcome"/>
          <p:cNvPicPr>
            <a:picLocks noChangeAspect="1"/>
          </p:cNvPicPr>
          <p:nvPr/>
        </p:nvPicPr>
        <p:blipFill>
          <a:blip r:embed="rId4"/>
          <a:srcRect l="-74" r="-74"/>
          <a:stretch/>
        </p:blipFill>
        <p:spPr>
          <a:xfrm>
            <a:off x="6203950" y="1847751"/>
            <a:ext cx="5168900" cy="3225800"/>
          </a:xfrm>
          <a:prstGeom prst="roundRect">
            <a:avLst>
              <a:gd name="adj" fmla="val 2165"/>
            </a:avLst>
          </a:prstGeom>
        </p:spPr>
      </p:pic>
      <p:sp>
        <p:nvSpPr>
          <p:cNvPr id="10" name="Shape 6"/>
          <p:cNvSpPr/>
          <p:nvPr/>
        </p:nvSpPr>
        <p:spPr>
          <a:xfrm>
            <a:off x="6200775" y="1844576"/>
            <a:ext cx="5175250" cy="3232150"/>
          </a:xfrm>
          <a:prstGeom prst="roundRect">
            <a:avLst>
              <a:gd name="adj" fmla="val 2259"/>
            </a:avLst>
          </a:prstGeom>
          <a:noFill/>
          <a:ln w="6350">
            <a:solidFill>
              <a:srgbClr val="DD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6197600" y="5181501"/>
            <a:ext cx="5337048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2E3646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Results: how your students did, by outcome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A657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Panther Tracks · Pueblo Community College · All screens use made-up names and data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18AE-35A2-56AC-89AF-68C7C9F92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AF0FF-D594-21D2-1E9C-F7B36357B0EE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pPr algn="ctr"/>
            <a:r>
              <a:rPr lang="en-US" sz="2400" dirty="0"/>
              <a:t>Go to </a:t>
            </a:r>
            <a:r>
              <a:rPr lang="en-US" sz="2400" b="1" u="sng" dirty="0"/>
              <a:t>PCCassess.com</a:t>
            </a:r>
            <a:r>
              <a:rPr lang="en-US" sz="2400" b="1" dirty="0"/>
              <a:t> </a:t>
            </a:r>
            <a:r>
              <a:rPr lang="en-US" sz="2400" dirty="0"/>
              <a:t>for guides, glossary, rubrics, examples, results, and much more!</a:t>
            </a:r>
          </a:p>
          <a:p>
            <a:pPr algn="ctr"/>
            <a:r>
              <a:rPr lang="en-US" sz="2400" dirty="0"/>
              <a:t>Quick Reference Guide to Assessment Support: </a:t>
            </a:r>
            <a:r>
              <a:rPr lang="en-US" sz="2400" b="1" u="sng" dirty="0"/>
              <a:t>PCCassess.com/resources</a:t>
            </a:r>
          </a:p>
          <a:p>
            <a:pPr algn="ctr"/>
            <a:r>
              <a:rPr lang="en-US" sz="2400" dirty="0"/>
              <a:t>Assessment Support Team Contact Information: </a:t>
            </a:r>
            <a:r>
              <a:rPr lang="en-US" sz="2400" b="1" u="sng" dirty="0"/>
              <a:t>PCCassess.com/contact</a:t>
            </a:r>
          </a:p>
          <a:p>
            <a:pPr algn="ctr"/>
            <a:r>
              <a:rPr lang="en-US" sz="2400" dirty="0"/>
              <a:t>Liz Medendorp, Director of Assessment of Student Learning: </a:t>
            </a:r>
            <a:r>
              <a:rPr lang="en-US" sz="2400" dirty="0">
                <a:hlinkClick r:id="rId2"/>
              </a:rPr>
              <a:t>liz.medendorp@pueblocc.edu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2798072"/>
      </p:ext>
    </p:extLst>
  </p:cSld>
  <p:clrMapOvr>
    <a:masterClrMapping/>
  </p:clrMapOvr>
</p:sld>
</file>

<file path=ppt/theme/theme1.xml><?xml version="1.0" encoding="utf-8"?>
<a:theme xmlns:a="http://schemas.openxmlformats.org/drawingml/2006/main" name="Panther Tracks — Progress with Liz">
  <a:themeElements>
    <a:clrScheme name="Panther Tracks — Progress with Liz">
      <a:dk1>
        <a:srgbClr val="0C2340"/>
      </a:dk1>
      <a:lt1>
        <a:srgbClr val="F7F8FA"/>
      </a:lt1>
      <a:dk2>
        <a:srgbClr val="47586F"/>
      </a:dk2>
      <a:lt2>
        <a:srgbClr val="E0E3E7"/>
      </a:lt2>
      <a:accent1>
        <a:srgbClr val="2B5C9B"/>
      </a:accent1>
      <a:accent2>
        <a:srgbClr val="2E3646"/>
      </a:accent2>
      <a:accent3>
        <a:srgbClr val="5A6577"/>
      </a:accent3>
      <a:accent4>
        <a:srgbClr val="AEBBD0"/>
      </a:accent4>
      <a:accent5>
        <a:srgbClr val="9AA0A6"/>
      </a:accent5>
      <a:accent6>
        <a:srgbClr val="6A788A"/>
      </a:accent6>
      <a:hlink>
        <a:srgbClr val="0563C1"/>
      </a:hlink>
      <a:folHlink>
        <a:srgbClr val="954F72"/>
      </a:folHlink>
    </a:clrScheme>
    <a:fontScheme name="Panther Tracks — Progress with Liz">
      <a:majorFont>
        <a:latin typeface="Archiv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chiv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558</Words>
  <Application>Microsoft Office PowerPoint</Application>
  <PresentationFormat>Widescreen</PresentationFormat>
  <Paragraphs>58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Archivo</vt:lpstr>
      <vt:lpstr>Arial</vt:lpstr>
      <vt:lpstr>Arial Black</vt:lpstr>
      <vt:lpstr>Arial Rounded MT Bold</vt:lpstr>
      <vt:lpstr>Panther Tracks — Progress with Liz</vt:lpstr>
      <vt:lpstr>Assessment of Student Learning</vt:lpstr>
      <vt:lpstr>PowerPoint Presentation</vt:lpstr>
      <vt:lpstr>PowerPoint Presentation</vt:lpstr>
      <vt:lpstr>THE OLD WAY FOR DOC PARTNERS</vt:lpstr>
      <vt:lpstr>My Classes is your to-do list</vt:lpstr>
      <vt:lpstr>Score one student at a time, or the whole class at once</vt:lpstr>
      <vt:lpstr>Submitting is one click, and results come straight back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Panther Tracks — Progress with Liz</dc:title>
  <dc:subject/>
  <dc:creator/>
  <cp:lastModifiedBy>Medendorp, Liz</cp:lastModifiedBy>
  <cp:revision>4</cp:revision>
  <dcterms:created xsi:type="dcterms:W3CDTF">2026-10-12T17:59:04Z</dcterms:created>
  <dcterms:modified xsi:type="dcterms:W3CDTF">2026-10-13T14:30:12Z</dcterms:modified>
</cp:coreProperties>
</file>